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5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6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-151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6613" y="2149434"/>
            <a:ext cx="5450775" cy="1360528"/>
          </a:xfrm>
        </p:spPr>
        <p:txBody>
          <a:bodyPr anchor="t"/>
          <a:lstStyle>
            <a:lvl1pPr algn="ctr">
              <a:defRPr sz="6600" b="1" spc="-300" baseline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5664DE0-11D6-4DBA-ACEA-B3A7C4877BDB}" type="datetimeFigureOut">
              <a:rPr lang="en-GB" smtClean="0"/>
              <a:t>08/06/2017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36A-684E-4ACA-9E54-F971B0AAD1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64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027" y="1825625"/>
            <a:ext cx="7073833" cy="396359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spcBef>
                <a:spcPts val="600"/>
              </a:spcBef>
              <a:spcAft>
                <a:spcPts val="600"/>
              </a:spcAft>
              <a:defRPr sz="1500"/>
            </a:lvl3pPr>
            <a:lvl4pPr>
              <a:spcBef>
                <a:spcPts val="600"/>
              </a:spcBef>
              <a:spcAft>
                <a:spcPts val="600"/>
              </a:spcAft>
              <a:defRPr sz="1500"/>
            </a:lvl4pPr>
            <a:lvl5pPr>
              <a:spcBef>
                <a:spcPts val="600"/>
              </a:spcBef>
              <a:spcAft>
                <a:spcPts val="600"/>
              </a:spcAft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8E36A-684E-4ACA-9E54-F971B0AAD1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64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25" y="724394"/>
            <a:ext cx="7056000" cy="9203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0026" y="1825625"/>
            <a:ext cx="3456000" cy="37598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0025" y="1825625"/>
            <a:ext cx="3456000" cy="37598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36A-684E-4ACA-9E54-F971B0AAD1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63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25" y="724394"/>
            <a:ext cx="3528000" cy="9203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0026" y="1825626"/>
            <a:ext cx="3528000" cy="39932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91063" y="1252538"/>
            <a:ext cx="3609975" cy="4090987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691063" y="5450239"/>
            <a:ext cx="3633540" cy="3683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D8E36A-684E-4ACA-9E54-F971B0AAD1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644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25" y="724394"/>
            <a:ext cx="3532910" cy="9203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0026" y="1825626"/>
            <a:ext cx="3538956" cy="39932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712031" y="1276597"/>
            <a:ext cx="2520000" cy="180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712031" y="3205802"/>
            <a:ext cx="2520000" cy="3683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712031" y="3693226"/>
            <a:ext cx="2520000" cy="180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712031" y="5634306"/>
            <a:ext cx="2520000" cy="3683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AD8E36A-684E-4ACA-9E54-F971B0AAD1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55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5664DE0-11D6-4DBA-ACEA-B3A7C4877BDB}" type="datetimeFigureOut">
              <a:rPr lang="en-GB" smtClean="0"/>
              <a:t>08/06/2017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36A-684E-4ACA-9E54-F971B0AAD1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39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0026" y="724394"/>
            <a:ext cx="7056000" cy="9203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026" y="1825625"/>
            <a:ext cx="7056000" cy="38804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2810" y="655922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4AD8E36A-684E-4ACA-9E54-F971B0AAD1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79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72" r:id="rId4"/>
    <p:sldLayoutId id="2147483673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1000"/>
        </a:spcAft>
        <a:buFontTx/>
        <a:buNone/>
        <a:defRPr sz="15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-1778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55600" indent="-1778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841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3060" y="2019300"/>
            <a:ext cx="5742015" cy="1889760"/>
          </a:xfrm>
          <a:effectLst/>
        </p:spPr>
        <p:txBody>
          <a:bodyPr/>
          <a:lstStyle/>
          <a:p>
            <a:r>
              <a:rPr lang="en-GB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Key stage 1 - </a:t>
            </a:r>
            <a:r>
              <a:rPr lang="en-GB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PSHE</a:t>
            </a:r>
            <a:r>
              <a:rPr lang="en-GB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How am I different, </a:t>
            </a:r>
            <a:br>
              <a:rPr lang="en-GB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what makes me special?</a:t>
            </a:r>
            <a:endParaRPr lang="en-GB" sz="4400" spc="-300" dirty="0"/>
          </a:p>
        </p:txBody>
      </p:sp>
    </p:spTree>
    <p:extLst>
      <p:ext uri="{BB962C8B-B14F-4D97-AF65-F5344CB8AC3E}">
        <p14:creationId xmlns:p14="http://schemas.microsoft.com/office/powerpoint/2010/main" val="397990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026226" y="9067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b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26227" y="2297112"/>
            <a:ext cx="7287194" cy="3776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GB" altLang="en-US" sz="1600" dirty="0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0" y="2917935"/>
            <a:ext cx="2786326" cy="41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82326" y="1874270"/>
            <a:ext cx="82296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altLang="en-US" sz="2000" b="1" dirty="0" smtClean="0">
                <a:solidFill>
                  <a:schemeClr val="accent2"/>
                </a:solidFill>
              </a:rPr>
              <a:t>The pancreas:</a:t>
            </a:r>
          </a:p>
          <a:p>
            <a:pPr>
              <a:lnSpc>
                <a:spcPct val="110000"/>
              </a:lnSpc>
            </a:pPr>
            <a:endParaRPr lang="en-GB" altLang="en-US" sz="2000" b="1" dirty="0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en-GB" altLang="en-US" sz="2000" b="1" dirty="0" smtClean="0">
                <a:solidFill>
                  <a:schemeClr val="accent2"/>
                </a:solidFill>
              </a:rPr>
              <a:t>Go to page 1 of Diabetes Made Simple</a:t>
            </a:r>
            <a:endParaRPr lang="en-GB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6226" y="7543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am I different, </a:t>
            </a:r>
            <a:b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makes me special?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387341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026226" y="9067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b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26227" y="2297112"/>
            <a:ext cx="7287194" cy="3776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GB" altLang="en-US" sz="1600" dirty="0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0" y="2917935"/>
            <a:ext cx="2786326" cy="41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39426" y="1836914"/>
            <a:ext cx="82296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buClr>
                <a:srgbClr val="FFCC00"/>
              </a:buClr>
              <a:buFont typeface="Wingdings" pitchFamily="2" charset="2"/>
              <a:buChar char="§"/>
            </a:pPr>
            <a:r>
              <a:rPr lang="en-GB" altLang="en-US" sz="2000" dirty="0">
                <a:solidFill>
                  <a:schemeClr val="accent2"/>
                </a:solidFill>
              </a:rPr>
              <a:t>Food we eat is used to make energy which our body needs to work properly</a:t>
            </a:r>
          </a:p>
          <a:p>
            <a:pPr>
              <a:lnSpc>
                <a:spcPct val="170000"/>
              </a:lnSpc>
              <a:buClr>
                <a:srgbClr val="FFCC00"/>
              </a:buClr>
              <a:buFont typeface="Wingdings" pitchFamily="2" charset="2"/>
              <a:buChar char="§"/>
            </a:pPr>
            <a:r>
              <a:rPr lang="en-GB" altLang="en-US" sz="2000" dirty="0">
                <a:solidFill>
                  <a:schemeClr val="accent2"/>
                </a:solidFill>
              </a:rPr>
              <a:t>When we eat food it is broken down into sugar</a:t>
            </a:r>
          </a:p>
          <a:p>
            <a:pPr>
              <a:lnSpc>
                <a:spcPct val="170000"/>
              </a:lnSpc>
              <a:buClr>
                <a:srgbClr val="FFCC00"/>
              </a:buClr>
              <a:buFont typeface="Wingdings" pitchFamily="2" charset="2"/>
              <a:buChar char="§"/>
            </a:pPr>
            <a:r>
              <a:rPr lang="en-GB" altLang="en-US" sz="2000" dirty="0">
                <a:solidFill>
                  <a:schemeClr val="accent2"/>
                </a:solidFill>
              </a:rPr>
              <a:t>The sugar then moves into the blood</a:t>
            </a:r>
          </a:p>
          <a:p>
            <a:pPr>
              <a:lnSpc>
                <a:spcPct val="170000"/>
              </a:lnSpc>
              <a:buClr>
                <a:srgbClr val="FFCC00"/>
              </a:buClr>
              <a:buFont typeface="Wingdings" pitchFamily="2" charset="2"/>
              <a:buChar char="§"/>
            </a:pPr>
            <a:r>
              <a:rPr lang="en-GB" altLang="en-US" sz="2000" dirty="0">
                <a:solidFill>
                  <a:schemeClr val="accent2"/>
                </a:solidFill>
              </a:rPr>
              <a:t>A special hormone called insulin is needed to help move the sugar around the body to the cells that need it</a:t>
            </a:r>
          </a:p>
          <a:p>
            <a:pPr>
              <a:lnSpc>
                <a:spcPct val="170000"/>
              </a:lnSpc>
              <a:buClr>
                <a:srgbClr val="FFCC00"/>
              </a:buClr>
              <a:buFont typeface="Wingdings" pitchFamily="2" charset="2"/>
              <a:buChar char="§"/>
            </a:pPr>
            <a:r>
              <a:rPr lang="en-GB" altLang="en-US" sz="2000" dirty="0">
                <a:solidFill>
                  <a:schemeClr val="accent2"/>
                </a:solidFill>
              </a:rPr>
              <a:t>Insulin is made in the pancreas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6226" y="496686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Different on the </a:t>
            </a:r>
            <a:r>
              <a:rPr lang="en-GB" sz="4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inside</a:t>
            </a:r>
            <a:endParaRPr lang="en-GB" altLang="en-US" sz="4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70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026226" y="9067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b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26227" y="2297112"/>
            <a:ext cx="7287194" cy="3776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GB" altLang="en-US" sz="1600" dirty="0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0" y="2917935"/>
            <a:ext cx="2786326" cy="41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851264" y="1874270"/>
            <a:ext cx="6160661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90000"/>
              </a:lnSpc>
              <a:buClr>
                <a:srgbClr val="FFCC00"/>
              </a:buClr>
            </a:pPr>
            <a:r>
              <a:rPr lang="en-GB" altLang="en-US" sz="2000" dirty="0">
                <a:solidFill>
                  <a:schemeClr val="accent2"/>
                </a:solidFill>
              </a:rPr>
              <a:t>Use what you found out about your partner to:</a:t>
            </a:r>
          </a:p>
          <a:p>
            <a:pPr>
              <a:lnSpc>
                <a:spcPct val="190000"/>
              </a:lnSpc>
              <a:buClr>
                <a:srgbClr val="FFCC00"/>
              </a:buClr>
              <a:buFont typeface="Wingdings" pitchFamily="2" charset="2"/>
              <a:buChar char="§"/>
            </a:pPr>
            <a:r>
              <a:rPr lang="en-GB" altLang="en-US" sz="2000" dirty="0">
                <a:solidFill>
                  <a:schemeClr val="accent2"/>
                </a:solidFill>
              </a:rPr>
              <a:t>make a wrist band or card for your partner using words to describe why you think they are special </a:t>
            </a:r>
          </a:p>
          <a:p>
            <a:pPr>
              <a:lnSpc>
                <a:spcPct val="190000"/>
              </a:lnSpc>
              <a:buClr>
                <a:srgbClr val="FFCC00"/>
              </a:buClr>
              <a:buFont typeface="Wingdings" pitchFamily="2" charset="2"/>
              <a:buChar char="§"/>
            </a:pPr>
            <a:r>
              <a:rPr lang="en-GB" altLang="en-US" sz="2000" dirty="0">
                <a:solidFill>
                  <a:schemeClr val="accent2"/>
                </a:solidFill>
              </a:rPr>
              <a:t>or draw a picture and add labels to say why your partner is special</a:t>
            </a:r>
          </a:p>
          <a:p>
            <a:pPr>
              <a:lnSpc>
                <a:spcPct val="110000"/>
              </a:lnSpc>
            </a:pPr>
            <a:endParaRPr lang="en-GB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6226" y="365513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makes us special?</a:t>
            </a:r>
            <a:endParaRPr lang="en-GB" sz="4000" b="1" dirty="0"/>
          </a:p>
        </p:txBody>
      </p:sp>
      <p:pic>
        <p:nvPicPr>
          <p:cNvPr id="9" name="Picture 5" descr="outline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8" y="1617095"/>
            <a:ext cx="22415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472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026226" y="9067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b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-739833" y="1989314"/>
            <a:ext cx="9053254" cy="40838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GB" altLang="en-US" sz="1600" dirty="0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0" y="2917935"/>
            <a:ext cx="2786326" cy="41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48639" y="1861551"/>
            <a:ext cx="7946967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GB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6226" y="7543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makes us special?</a:t>
            </a:r>
            <a:endParaRPr lang="en-GB" sz="4000" b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12817" y="1989313"/>
            <a:ext cx="42878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220000"/>
              </a:lnSpc>
              <a:spcBef>
                <a:spcPct val="20000"/>
              </a:spcBef>
            </a:pPr>
            <a:r>
              <a:rPr lang="en-GB" altLang="en-US" sz="2000" dirty="0">
                <a:solidFill>
                  <a:schemeClr val="accent2"/>
                </a:solidFill>
                <a:latin typeface="Arial" charset="0"/>
              </a:rPr>
              <a:t>I / my partner</a:t>
            </a:r>
          </a:p>
          <a:p>
            <a:pPr eaLnBrk="1" hangingPunct="1">
              <a:lnSpc>
                <a:spcPct val="220000"/>
              </a:lnSpc>
              <a:spcBef>
                <a:spcPct val="20000"/>
              </a:spcBef>
            </a:pPr>
            <a:r>
              <a:rPr lang="en-GB" altLang="en-US" sz="2000" dirty="0">
                <a:solidFill>
                  <a:schemeClr val="accent2"/>
                </a:solidFill>
                <a:latin typeface="Arial" charset="0"/>
              </a:rPr>
              <a:t>Write(s) left handed</a:t>
            </a:r>
          </a:p>
          <a:p>
            <a:pPr eaLnBrk="1" hangingPunct="1">
              <a:lnSpc>
                <a:spcPct val="220000"/>
              </a:lnSpc>
              <a:spcBef>
                <a:spcPct val="20000"/>
              </a:spcBef>
            </a:pPr>
            <a:r>
              <a:rPr lang="en-GB" altLang="en-US" sz="2000" dirty="0">
                <a:solidFill>
                  <a:schemeClr val="accent2"/>
                </a:solidFill>
                <a:latin typeface="Arial" charset="0"/>
              </a:rPr>
              <a:t>Have / has blue eyes</a:t>
            </a:r>
          </a:p>
          <a:p>
            <a:pPr eaLnBrk="1" hangingPunct="1">
              <a:lnSpc>
                <a:spcPct val="220000"/>
              </a:lnSpc>
              <a:spcBef>
                <a:spcPct val="20000"/>
              </a:spcBef>
            </a:pPr>
            <a:r>
              <a:rPr lang="en-GB" altLang="en-US" sz="2000" dirty="0">
                <a:solidFill>
                  <a:schemeClr val="accent2"/>
                </a:solidFill>
                <a:latin typeface="Arial" charset="0"/>
              </a:rPr>
              <a:t>Don’t / doesn’t like marmite</a:t>
            </a:r>
          </a:p>
          <a:p>
            <a:pPr eaLnBrk="1" hangingPunct="1">
              <a:lnSpc>
                <a:spcPct val="220000"/>
              </a:lnSpc>
              <a:spcBef>
                <a:spcPct val="20000"/>
              </a:spcBef>
            </a:pPr>
            <a:r>
              <a:rPr lang="en-GB" altLang="en-US" sz="2000" dirty="0">
                <a:solidFill>
                  <a:schemeClr val="accent2"/>
                </a:solidFill>
                <a:latin typeface="Arial" charset="0"/>
              </a:rPr>
              <a:t>Can roll my / their tongue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585192" y="2141678"/>
            <a:ext cx="4038600" cy="355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2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I am / my partner is good at: </a:t>
            </a:r>
          </a:p>
          <a:p>
            <a:pPr>
              <a:lnSpc>
                <a:spcPct val="22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Sport</a:t>
            </a:r>
          </a:p>
          <a:p>
            <a:pPr>
              <a:lnSpc>
                <a:spcPct val="22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Music</a:t>
            </a:r>
          </a:p>
          <a:p>
            <a:pPr>
              <a:lnSpc>
                <a:spcPct val="22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Listening </a:t>
            </a:r>
          </a:p>
          <a:p>
            <a:pPr>
              <a:lnSpc>
                <a:spcPct val="22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Being a good friend</a:t>
            </a:r>
          </a:p>
        </p:txBody>
      </p:sp>
    </p:spTree>
    <p:extLst>
      <p:ext uri="{BB962C8B-B14F-4D97-AF65-F5344CB8AC3E}">
        <p14:creationId xmlns:p14="http://schemas.microsoft.com/office/powerpoint/2010/main" val="971126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026226" y="9067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am I different, </a:t>
            </a:r>
            <a:b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makes me special?</a:t>
            </a:r>
            <a:endParaRPr lang="en-GB" sz="4000" b="1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26226" y="2305277"/>
            <a:ext cx="6049963" cy="24882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210000"/>
              </a:lnSpc>
              <a:buFontTx/>
              <a:buNone/>
            </a:pPr>
            <a:r>
              <a:rPr lang="en-GB" altLang="en-US" sz="2000" dirty="0" smtClean="0">
                <a:solidFill>
                  <a:schemeClr val="accent2"/>
                </a:solidFill>
              </a:rPr>
              <a:t>We all have differences</a:t>
            </a:r>
            <a:br>
              <a:rPr lang="en-GB" altLang="en-US" sz="2000" dirty="0" smtClean="0">
                <a:solidFill>
                  <a:schemeClr val="accent2"/>
                </a:solidFill>
              </a:rPr>
            </a:br>
            <a:endParaRPr lang="en-GB" altLang="en-US" sz="2000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210000"/>
              </a:lnSpc>
              <a:buFontTx/>
              <a:buNone/>
            </a:pPr>
            <a:r>
              <a:rPr lang="en-GB" altLang="en-US" sz="2000" dirty="0" smtClean="0">
                <a:solidFill>
                  <a:schemeClr val="accent2"/>
                </a:solidFill>
              </a:rPr>
              <a:t>These differences make us special in our own way</a:t>
            </a:r>
          </a:p>
        </p:txBody>
      </p:sp>
    </p:spTree>
    <p:extLst>
      <p:ext uri="{BB962C8B-B14F-4D97-AF65-F5344CB8AC3E}">
        <p14:creationId xmlns:p14="http://schemas.microsoft.com/office/powerpoint/2010/main" val="3041629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026226" y="9067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am I different, </a:t>
            </a:r>
            <a:b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makes me special?</a:t>
            </a:r>
            <a:endParaRPr lang="en-GB" sz="4000" b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90006" y="2114233"/>
            <a:ext cx="7195753" cy="34788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240000"/>
              </a:lnSpc>
              <a:buFontTx/>
              <a:buNone/>
            </a:pPr>
            <a:r>
              <a:rPr lang="en-GB" altLang="en-US" sz="2000" dirty="0" smtClean="0">
                <a:solidFill>
                  <a:schemeClr val="accent2"/>
                </a:solidFill>
              </a:rPr>
              <a:t>We all belong to the human race – but we are all different:</a:t>
            </a:r>
          </a:p>
          <a:p>
            <a:pPr eaLnBrk="1" hangingPunct="1">
              <a:lnSpc>
                <a:spcPct val="240000"/>
              </a:lnSpc>
              <a:buClr>
                <a:srgbClr val="FFCC00"/>
              </a:buClr>
              <a:buFont typeface="Wingdings" pitchFamily="2" charset="2"/>
              <a:buChar char="§"/>
            </a:pPr>
            <a:r>
              <a:rPr lang="en-GB" altLang="en-US" sz="2000" dirty="0" smtClean="0">
                <a:solidFill>
                  <a:schemeClr val="accent2"/>
                </a:solidFill>
              </a:rPr>
              <a:t>Our hair colour may be different</a:t>
            </a:r>
          </a:p>
          <a:p>
            <a:pPr eaLnBrk="1" hangingPunct="1">
              <a:lnSpc>
                <a:spcPct val="240000"/>
              </a:lnSpc>
              <a:buClr>
                <a:srgbClr val="FFCC00"/>
              </a:buClr>
              <a:buFont typeface="Wingdings" pitchFamily="2" charset="2"/>
              <a:buChar char="§"/>
            </a:pPr>
            <a:r>
              <a:rPr lang="en-GB" altLang="en-US" sz="2000" dirty="0" smtClean="0">
                <a:solidFill>
                  <a:schemeClr val="accent2"/>
                </a:solidFill>
              </a:rPr>
              <a:t>Our eye colour may be different</a:t>
            </a:r>
          </a:p>
          <a:p>
            <a:pPr eaLnBrk="1" hangingPunct="1">
              <a:lnSpc>
                <a:spcPct val="240000"/>
              </a:lnSpc>
              <a:buClr>
                <a:srgbClr val="FFCC00"/>
              </a:buClr>
              <a:buFont typeface="Wingdings" pitchFamily="2" charset="2"/>
              <a:buChar char="§"/>
            </a:pPr>
            <a:r>
              <a:rPr lang="en-GB" altLang="en-US" sz="2000" dirty="0" smtClean="0">
                <a:solidFill>
                  <a:schemeClr val="accent2"/>
                </a:solidFill>
              </a:rPr>
              <a:t>Some of us may be taller than others</a:t>
            </a:r>
          </a:p>
          <a:p>
            <a:pPr eaLnBrk="1" hangingPunct="1">
              <a:lnSpc>
                <a:spcPct val="240000"/>
              </a:lnSpc>
              <a:buFontTx/>
              <a:buNone/>
            </a:pPr>
            <a:endParaRPr lang="en-GB" altLang="en-US" sz="20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86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026226" y="9067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am I different, </a:t>
            </a:r>
            <a:b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makes me special?</a:t>
            </a:r>
            <a:endParaRPr lang="en-GB" sz="4000" b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26227" y="2297112"/>
            <a:ext cx="7287194" cy="3776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GB" altLang="en-US" sz="2000" dirty="0" smtClean="0">
                <a:solidFill>
                  <a:schemeClr val="accent2"/>
                </a:solidFill>
              </a:rPr>
              <a:t>We all belong to the human race – but we are all different.</a:t>
            </a:r>
          </a:p>
          <a:p>
            <a:pPr eaLnBrk="1" hangingPunct="1">
              <a:buFontTx/>
              <a:buNone/>
            </a:pPr>
            <a:r>
              <a:rPr lang="en-GB" altLang="en-US" sz="2000" dirty="0" smtClean="0">
                <a:solidFill>
                  <a:schemeClr val="accent2"/>
                </a:solidFill>
              </a:rPr>
              <a:t/>
            </a:r>
            <a:br>
              <a:rPr lang="en-GB" altLang="en-US" sz="2000" dirty="0" smtClean="0">
                <a:solidFill>
                  <a:schemeClr val="accent2"/>
                </a:solidFill>
              </a:rPr>
            </a:br>
            <a:r>
              <a:rPr lang="en-GB" altLang="en-US" sz="2000" dirty="0" smtClean="0">
                <a:solidFill>
                  <a:schemeClr val="accent2"/>
                </a:solidFill>
              </a:rPr>
              <a:t>Look at these pictures.</a:t>
            </a:r>
          </a:p>
          <a:p>
            <a:pPr eaLnBrk="1" hangingPunct="1">
              <a:buFontTx/>
              <a:buNone/>
            </a:pPr>
            <a:r>
              <a:rPr lang="en-GB" altLang="en-US" sz="1600" dirty="0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4" name="Picture 4" descr="Girl 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18" y="3326084"/>
            <a:ext cx="1717638" cy="12991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Girl Imag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32" y="4748775"/>
            <a:ext cx="2045723" cy="135923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0" y="2917935"/>
            <a:ext cx="2786326" cy="41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lh3.googleusercontent.com/-H1xLNOVcLwM/WTlLwow9VQI/AAAAAAAAB4U/HdGJb83Dgxo6FixvIEFiawW-ZX08KuMUgCL0B/h1129/2017-06-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32" y="3246928"/>
            <a:ext cx="2045723" cy="135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Images\Kidscov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54" y="3975678"/>
            <a:ext cx="2161308" cy="144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:\Images\3boy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18" y="4748775"/>
            <a:ext cx="1717638" cy="134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824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026226" y="9067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b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26227" y="2297112"/>
            <a:ext cx="7287194" cy="3776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GB" altLang="en-US" sz="1600" dirty="0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0" y="2917935"/>
            <a:ext cx="2786326" cy="41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82326" y="1874270"/>
            <a:ext cx="82296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Fold your arms</a:t>
            </a:r>
          </a:p>
          <a:p>
            <a:pPr>
              <a:lnSpc>
                <a:spcPct val="17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Who writes with their left hand?</a:t>
            </a:r>
          </a:p>
          <a:p>
            <a:pPr>
              <a:lnSpc>
                <a:spcPct val="17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Who writes with their right hand?</a:t>
            </a:r>
          </a:p>
          <a:p>
            <a:pPr>
              <a:lnSpc>
                <a:spcPct val="17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Who is </a:t>
            </a:r>
            <a:r>
              <a:rPr lang="en-GB" altLang="en-US" sz="2000" i="1" dirty="0" smtClean="0">
                <a:solidFill>
                  <a:schemeClr val="accent2"/>
                </a:solidFill>
              </a:rPr>
              <a:t>ambidextrous</a:t>
            </a:r>
            <a:r>
              <a:rPr lang="en-GB" altLang="en-US" sz="2000" dirty="0" smtClean="0">
                <a:solidFill>
                  <a:schemeClr val="accent2"/>
                </a:solidFill>
              </a:rPr>
              <a:t> (able to write with both hands)?</a:t>
            </a:r>
          </a:p>
          <a:p>
            <a:pPr>
              <a:lnSpc>
                <a:spcPct val="17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Roll your tongue</a:t>
            </a:r>
          </a:p>
          <a:p>
            <a:pPr>
              <a:lnSpc>
                <a:spcPct val="17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Who likes Marmite? Who likes sprouts? Who doesn’t?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6226" y="7543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am I different, </a:t>
            </a:r>
            <a:b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makes me special?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537429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026226" y="9067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b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26227" y="2297112"/>
            <a:ext cx="7287194" cy="3776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GB" altLang="en-US" sz="1600" dirty="0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0" y="2917935"/>
            <a:ext cx="2786326" cy="41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82326" y="1874270"/>
            <a:ext cx="82296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GB" altLang="en-US" sz="2000" dirty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6226" y="7543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am I different, </a:t>
            </a:r>
            <a:b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makes me special?</a:t>
            </a:r>
            <a:endParaRPr lang="en-GB" sz="4000" b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06757" y="1989115"/>
            <a:ext cx="403860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I am good at: </a:t>
            </a:r>
          </a:p>
          <a:p>
            <a:pPr>
              <a:lnSpc>
                <a:spcPct val="15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Sport</a:t>
            </a:r>
          </a:p>
          <a:p>
            <a:pPr>
              <a:lnSpc>
                <a:spcPct val="15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Music</a:t>
            </a:r>
          </a:p>
          <a:p>
            <a:pPr>
              <a:lnSpc>
                <a:spcPct val="15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Listening </a:t>
            </a:r>
          </a:p>
          <a:p>
            <a:pPr>
              <a:lnSpc>
                <a:spcPct val="15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Being a good friend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259291" y="1989314"/>
            <a:ext cx="424497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en-US" sz="2000" smtClean="0">
                <a:solidFill>
                  <a:schemeClr val="accent2"/>
                </a:solidFill>
              </a:rPr>
              <a:t>List things here that make people in </a:t>
            </a:r>
          </a:p>
          <a:p>
            <a:pPr>
              <a:lnSpc>
                <a:spcPct val="150000"/>
              </a:lnSpc>
            </a:pPr>
            <a:r>
              <a:rPr lang="en-GB" altLang="en-US" sz="2000" smtClean="0">
                <a:solidFill>
                  <a:schemeClr val="accent2"/>
                </a:solidFill>
              </a:rPr>
              <a:t>your class special:</a:t>
            </a:r>
            <a:endParaRPr lang="en-GB" altLang="en-US" sz="20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1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026226" y="9067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b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26227" y="2297112"/>
            <a:ext cx="7287194" cy="3776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GB" altLang="en-US" sz="1600" dirty="0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0" y="2917935"/>
            <a:ext cx="2786326" cy="41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82326" y="1874270"/>
            <a:ext cx="82296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GB" altLang="en-US" sz="2000" dirty="0">
                <a:solidFill>
                  <a:schemeClr val="accent2"/>
                </a:solidFill>
              </a:rPr>
              <a:t>Talk to your partner and find three differences and three </a:t>
            </a:r>
          </a:p>
          <a:p>
            <a:pPr algn="ctr">
              <a:lnSpc>
                <a:spcPct val="170000"/>
              </a:lnSpc>
            </a:pPr>
            <a:r>
              <a:rPr lang="en-GB" altLang="en-US" sz="2000" dirty="0">
                <a:solidFill>
                  <a:schemeClr val="accent2"/>
                </a:solidFill>
              </a:rPr>
              <a:t>similarities about both of you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6226" y="7543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same but different! 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7857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026226" y="9067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b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26227" y="2297112"/>
            <a:ext cx="7287194" cy="3776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GB" altLang="en-US" sz="1600" dirty="0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0" y="2917935"/>
            <a:ext cx="2786326" cy="41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82326" y="1874270"/>
            <a:ext cx="82296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80000"/>
              </a:lnSpc>
            </a:pPr>
            <a:r>
              <a:rPr lang="en-GB" altLang="en-US" sz="2000" dirty="0">
                <a:solidFill>
                  <a:schemeClr val="accent2"/>
                </a:solidFill>
              </a:rPr>
              <a:t>Feedback to the class the things you find out </a:t>
            </a:r>
            <a:endParaRPr lang="en-GB" altLang="en-US" sz="2000" dirty="0" smtClean="0">
              <a:solidFill>
                <a:schemeClr val="accent2"/>
              </a:solidFill>
            </a:endParaRPr>
          </a:p>
          <a:p>
            <a:pPr>
              <a:lnSpc>
                <a:spcPct val="180000"/>
              </a:lnSpc>
            </a:pPr>
            <a:r>
              <a:rPr lang="en-GB" altLang="en-US" sz="2000" dirty="0" smtClean="0">
                <a:solidFill>
                  <a:schemeClr val="accent2"/>
                </a:solidFill>
              </a:rPr>
              <a:t>about your </a:t>
            </a:r>
            <a:r>
              <a:rPr lang="en-GB" altLang="en-US" sz="2000" dirty="0">
                <a:solidFill>
                  <a:schemeClr val="accent2"/>
                </a:solidFill>
              </a:rPr>
              <a:t>partner</a:t>
            </a:r>
          </a:p>
          <a:p>
            <a:pPr>
              <a:lnSpc>
                <a:spcPct val="180000"/>
              </a:lnSpc>
            </a:pPr>
            <a:r>
              <a:rPr lang="en-GB" altLang="en-US" sz="2000" dirty="0">
                <a:solidFill>
                  <a:schemeClr val="accent2"/>
                </a:solidFill>
              </a:rPr>
              <a:t>Were you surprised?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6226" y="906780"/>
            <a:ext cx="7056000" cy="69366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same but different! </a:t>
            </a:r>
            <a:endParaRPr lang="en-GB" sz="4000" b="1" dirty="0"/>
          </a:p>
        </p:txBody>
      </p:sp>
      <p:pic>
        <p:nvPicPr>
          <p:cNvPr id="9" name="Picture 5" descr="outline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287" y="1744922"/>
            <a:ext cx="22415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898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026226" y="9067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4000" b="1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26227" y="2297112"/>
            <a:ext cx="7287194" cy="3776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GB" altLang="en-US" sz="1600" dirty="0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0" y="2917935"/>
            <a:ext cx="2786326" cy="417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82326" y="1874270"/>
            <a:ext cx="82296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90000"/>
              </a:lnSpc>
            </a:pPr>
            <a:r>
              <a:rPr lang="en-GB" altLang="en-US" sz="2000" dirty="0">
                <a:solidFill>
                  <a:schemeClr val="accent2"/>
                </a:solidFill>
              </a:rPr>
              <a:t>In the same way that our bodies are different on the outside, our bodies can work differently on the inside too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6226" y="754380"/>
            <a:ext cx="7056000" cy="10825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Different on the inside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772563430"/>
      </p:ext>
    </p:extLst>
  </p:cSld>
  <p:clrMapOvr>
    <a:masterClrMapping/>
  </p:clrMapOvr>
</p:sld>
</file>

<file path=ppt/theme/theme1.xml><?xml version="1.0" encoding="utf-8"?>
<a:theme xmlns:a="http://schemas.openxmlformats.org/drawingml/2006/main" name="JDRF_20170308">
  <a:themeElements>
    <a:clrScheme name="JDRF">
      <a:dk1>
        <a:srgbClr val="000000"/>
      </a:dk1>
      <a:lt1>
        <a:sysClr val="window" lastClr="FFFFFF"/>
      </a:lt1>
      <a:dk2>
        <a:srgbClr val="000000"/>
      </a:dk2>
      <a:lt2>
        <a:srgbClr val="E7E6E6"/>
      </a:lt2>
      <a:accent1>
        <a:srgbClr val="CF0A2C"/>
      </a:accent1>
      <a:accent2>
        <a:srgbClr val="005EA1"/>
      </a:accent2>
      <a:accent3>
        <a:srgbClr val="FDC327"/>
      </a:accent3>
      <a:accent4>
        <a:srgbClr val="86A315"/>
      </a:accent4>
      <a:accent5>
        <a:srgbClr val="B6008D"/>
      </a:accent5>
      <a:accent6>
        <a:srgbClr val="757070"/>
      </a:accent6>
      <a:hlink>
        <a:srgbClr val="000000"/>
      </a:hlink>
      <a:folHlink>
        <a:srgbClr val="E21936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Pt JDRF_20170308" id="{ACA962AE-0F0B-446E-BA1A-B41F1DDF9E87}" vid="{F509A15F-BCE4-464C-BA0C-087CEE96E6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JDRF_20170308</Template>
  <TotalTime>176</TotalTime>
  <Words>395</Words>
  <Application>Microsoft Office PowerPoint</Application>
  <PresentationFormat>On-screen Show (4:3)</PresentationFormat>
  <Paragraphs>71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JDRF_20170308</vt:lpstr>
      <vt:lpstr>Key stage 1 - PSHE How am I different,  what makes me special?</vt:lpstr>
      <vt:lpstr>We all have differences  These differences make us special in our own way</vt:lpstr>
      <vt:lpstr>We all belong to the human race – but we are all different: Our hair colour may be different Our eye colour may be different Some of us may be taller than others </vt:lpstr>
      <vt:lpstr>We all belong to the human race – but we are all different.  Look at these pictures. 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stage 1 - Science Me and my body</dc:title>
  <dc:creator>Kate Lawton</dc:creator>
  <cp:lastModifiedBy>Helena Nelson</cp:lastModifiedBy>
  <cp:revision>11</cp:revision>
  <dcterms:created xsi:type="dcterms:W3CDTF">2017-04-10T12:49:44Z</dcterms:created>
  <dcterms:modified xsi:type="dcterms:W3CDTF">2017-06-08T13:31:18Z</dcterms:modified>
</cp:coreProperties>
</file>